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257" r:id="rId3"/>
    <p:sldId id="270" r:id="rId4"/>
    <p:sldId id="268" r:id="rId5"/>
    <p:sldId id="269" r:id="rId6"/>
    <p:sldId id="271" r:id="rId7"/>
    <p:sldId id="280" r:id="rId8"/>
    <p:sldId id="273" r:id="rId9"/>
    <p:sldId id="279" r:id="rId10"/>
    <p:sldId id="278" r:id="rId11"/>
    <p:sldId id="274" r:id="rId12"/>
    <p:sldId id="277" r:id="rId13"/>
    <p:sldId id="272" r:id="rId14"/>
    <p:sldId id="275" r:id="rId15"/>
    <p:sldId id="276"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259B"/>
  </p:clrMru>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6000" autoAdjust="0"/>
  </p:normalViewPr>
  <p:slideViewPr>
    <p:cSldViewPr>
      <p:cViewPr varScale="1">
        <p:scale>
          <a:sx n="57" d="100"/>
          <a:sy n="57" d="100"/>
        </p:scale>
        <p:origin x="-72" y="-732"/>
      </p:cViewPr>
      <p:guideLst>
        <p:guide orient="horz" pos="2160"/>
        <p:guide pos="3840"/>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36D9A5-A3BE-4AE5-9FD7-0FC81E21089B}" type="datetimeFigureOut">
              <a:rPr lang="en-US"/>
              <a:pPr>
                <a:defRPr/>
              </a:pPr>
              <a:t>3/21/2016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9793A0-77EE-429F-A544-A728FC3BFB38}"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27073A-8103-4E01-97A5-18B3128C1436}" type="datetimeFigureOut">
              <a:rPr lang="en-US"/>
              <a:pPr>
                <a:defRPr/>
              </a:pPr>
              <a:t>3/21/2016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AE5E54E-E424-4A18-BC49-34711DB4E825}"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D9D9D9"/>
            </a:gs>
            <a:gs pos="100000">
              <a:schemeClr val="bg1"/>
            </a:gs>
          </a:gsLst>
          <a:lin ang="8100000"/>
        </a:gradFill>
        <a:effectLst/>
      </p:bgPr>
    </p:bg>
    <p:spTree>
      <p:nvGrpSpPr>
        <p:cNvPr id="1" name=""/>
        <p:cNvGrpSpPr/>
        <p:nvPr/>
      </p:nvGrpSpPr>
      <p:grpSpPr>
        <a:xfrm>
          <a:off x="0" y="0"/>
          <a:ext cx="0" cy="0"/>
          <a:chOff x="0" y="0"/>
          <a:chExt cx="0" cy="0"/>
        </a:xfrm>
      </p:grpSpPr>
      <p:pic>
        <p:nvPicPr>
          <p:cNvPr id="4" name="Picture 6" descr="EKG line"/>
          <p:cNvPicPr>
            <a:picLocks noChangeAspect="1"/>
          </p:cNvPicPr>
          <p:nvPr/>
        </p:nvPicPr>
        <p:blipFill>
          <a:blip r:embed="rId2"/>
          <a:srcRect/>
          <a:stretch>
            <a:fillRect/>
          </a:stretch>
        </p:blipFill>
        <p:spPr bwMode="auto">
          <a:xfrm>
            <a:off x="5187950" y="0"/>
            <a:ext cx="7000875" cy="6858000"/>
          </a:xfrm>
          <a:prstGeom prst="rect">
            <a:avLst/>
          </a:prstGeom>
          <a:noFill/>
          <a:ln w="9525">
            <a:noFill/>
            <a:miter lim="800000"/>
            <a:headEnd/>
            <a:tailEnd/>
          </a:ln>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239053A-E90D-49B4-B108-0A0185EE5CE9}" type="datetimeFigureOut">
              <a:rPr lang="en-US"/>
              <a:pPr>
                <a:defRPr/>
              </a:pPr>
              <a:t>3/21/2016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8C6B861-3C65-4562-998F-2D2EA9D3B778}" type="slidenum">
              <a:rPr/>
              <a:pPr>
                <a:defRPr/>
              </a:pPr>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627207E-C890-45C9-B1A5-B834828347A2}" type="datetimeFigureOut">
              <a:rPr lang="en-US"/>
              <a:pPr>
                <a:defRPr/>
              </a:pPr>
              <a:t>3/21/2016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161AB148-2DAE-46E7-9687-3EBC4640E32D}" type="slidenum">
              <a:rPr/>
              <a:pPr>
                <a:defRPr/>
              </a:pPr>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C6B9EF5-CACE-4FB0-8615-BA5026CEC430}" type="datetimeFigureOut">
              <a:rPr lang="en-US"/>
              <a:pPr>
                <a:defRPr/>
              </a:pPr>
              <a:t>3/21/2016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487E3182-3CF5-4142-AA09-2626FEFF1E18}" type="slidenum">
              <a:rPr/>
              <a:pPr>
                <a:def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4"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56D0E28B-1FA1-40E0-8646-FBE340B84545}" type="datetimeFigureOut">
              <a:rPr lang="en-US"/>
              <a:pPr>
                <a:defRPr/>
              </a:pPr>
              <a:t>3/21/2016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CC4F93C5-DC71-40EE-BCA7-3BF7EB148663}" type="slidenum">
              <a:rPr/>
              <a:pPr>
                <a:def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34CE4428-A6AC-4990-BDE0-876965EB04D7}" type="datetimeFigureOut">
              <a:rPr lang="en-US"/>
              <a:pPr>
                <a:defRPr/>
              </a:pPr>
              <a:t>3/21/2016</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94E2A6C4-89BC-420C-AF07-89B11540590A}" type="slidenum">
              <a:rPr/>
              <a:pPr>
                <a:defRPr/>
              </a:pPr>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5AB44F4C-43DA-47C2-885E-D36278DD902E}" type="datetimeFigureOut">
              <a:rPr lang="en-US"/>
              <a:pPr>
                <a:defRPr/>
              </a:pPr>
              <a:t>3/21/2016</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570590B5-54C8-4CA2-AAAE-80AC6DBE7578}" type="slidenum">
              <a:rPr/>
              <a:pPr>
                <a:def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9F2F562-29D6-41AB-BCEB-6DFA386F29C0}" type="datetimeFigureOut">
              <a:rPr lang="en-US"/>
              <a:pPr>
                <a:defRPr/>
              </a:pPr>
              <a:t>3/21/2016</a:t>
            </a:fld>
            <a:endParaRPr/>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Slide Number Placeholder 3"/>
          <p:cNvSpPr>
            <a:spLocks noGrp="1"/>
          </p:cNvSpPr>
          <p:nvPr>
            <p:ph type="sldNum" sz="quarter" idx="12"/>
          </p:nvPr>
        </p:nvSpPr>
        <p:spPr/>
        <p:txBody>
          <a:bodyPr/>
          <a:lstStyle>
            <a:lvl1pPr>
              <a:defRPr/>
            </a:lvl1pPr>
          </a:lstStyle>
          <a:p>
            <a:pPr>
              <a:defRPr/>
            </a:pPr>
            <a:fld id="{BB38FA7A-C19C-4914-8815-8CBB6E27BC45}" type="slidenum">
              <a:rPr/>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7008813" y="0"/>
            <a:ext cx="5180012"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008813" y="0"/>
            <a:ext cx="5180012"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D9D9"/>
            </a:gs>
            <a:gs pos="100000">
              <a:schemeClr val="bg1"/>
            </a:gs>
          </a:gsLst>
          <a:lin ang="16200000" scaled="1"/>
        </a:gradFill>
        <a:effectLst/>
      </p:bgPr>
    </p:bg>
    <p:spTree>
      <p:nvGrpSpPr>
        <p:cNvPr id="1" name=""/>
        <p:cNvGrpSpPr/>
        <p:nvPr/>
      </p:nvGrpSpPr>
      <p:grpSpPr>
        <a:xfrm>
          <a:off x="0" y="0"/>
          <a:ext cx="0" cy="0"/>
          <a:chOff x="0" y="0"/>
          <a:chExt cx="0" cy="0"/>
        </a:xfrm>
      </p:grpSpPr>
      <p:sp>
        <p:nvSpPr>
          <p:cNvPr id="7" name="red bar"/>
          <p:cNvSpPr/>
          <p:nvPr/>
        </p:nvSpPr>
        <p:spPr>
          <a:xfrm>
            <a:off x="0" y="0"/>
            <a:ext cx="12188825"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27" name="Title Placeholder 1"/>
          <p:cNvSpPr>
            <a:spLocks noGrp="1"/>
          </p:cNvSpPr>
          <p:nvPr>
            <p:ph type="title"/>
          </p:nvPr>
        </p:nvSpPr>
        <p:spPr bwMode="auto">
          <a:xfrm>
            <a:off x="1066800" y="100013"/>
            <a:ext cx="10058400"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24000" y="1828800"/>
            <a:ext cx="914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067800" y="6481763"/>
            <a:ext cx="1066800" cy="239712"/>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defRPr>
            </a:lvl1pPr>
          </a:lstStyle>
          <a:p>
            <a:pPr>
              <a:defRPr/>
            </a:pPr>
            <a:fld id="{FC63A9C8-AD06-4FC8-9191-760041DC2AB1}" type="datetimeFigureOut">
              <a:rPr lang="en-US"/>
              <a:pPr>
                <a:defRPr/>
              </a:pPr>
              <a:t>3/21/2016</a:t>
            </a:fld>
            <a:endParaRPr/>
          </a:p>
        </p:txBody>
      </p:sp>
      <p:sp>
        <p:nvSpPr>
          <p:cNvPr id="5" name="Footer Placeholder 4"/>
          <p:cNvSpPr>
            <a:spLocks noGrp="1"/>
          </p:cNvSpPr>
          <p:nvPr>
            <p:ph type="ftr" sz="quarter" idx="3"/>
          </p:nvPr>
        </p:nvSpPr>
        <p:spPr>
          <a:xfrm>
            <a:off x="1066800" y="6481763"/>
            <a:ext cx="7848600" cy="239712"/>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mn-lt"/>
              </a:defRPr>
            </a:lvl1pPr>
          </a:lstStyle>
          <a:p>
            <a:pPr>
              <a:defRPr/>
            </a:pPr>
            <a:endParaRPr/>
          </a:p>
        </p:txBody>
      </p:sp>
      <p:sp>
        <p:nvSpPr>
          <p:cNvPr id="6" name="Slide Number Placeholder 5"/>
          <p:cNvSpPr>
            <a:spLocks noGrp="1"/>
          </p:cNvSpPr>
          <p:nvPr>
            <p:ph type="sldNum" sz="quarter" idx="4"/>
          </p:nvPr>
        </p:nvSpPr>
        <p:spPr>
          <a:xfrm>
            <a:off x="10287000" y="6481763"/>
            <a:ext cx="838200" cy="239712"/>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defRPr>
            </a:lvl1pPr>
          </a:lstStyle>
          <a:p>
            <a:pPr>
              <a:defRPr/>
            </a:pPr>
            <a:fld id="{B047FE7E-6044-49DE-A7E7-393F6FADDBC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62" r:id="rId7"/>
    <p:sldLayoutId id="2147483663" r:id="rId8"/>
    <p:sldLayoutId id="2147483664" r:id="rId9"/>
    <p:sldLayoutId id="2147483655" r:id="rId10"/>
    <p:sldLayoutId id="2147483665" r:id="rId11"/>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Franklin Gothic Medium" pitchFamily="34" charset="0"/>
        </a:defRPr>
      </a:lvl2pPr>
      <a:lvl3pPr algn="l" rtl="0" eaLnBrk="0" fontAlgn="base" hangingPunct="0">
        <a:lnSpc>
          <a:spcPct val="90000"/>
        </a:lnSpc>
        <a:spcBef>
          <a:spcPct val="0"/>
        </a:spcBef>
        <a:spcAft>
          <a:spcPct val="0"/>
        </a:spcAft>
        <a:defRPr sz="3600">
          <a:solidFill>
            <a:schemeClr val="bg1"/>
          </a:solidFill>
          <a:latin typeface="Franklin Gothic Medium" pitchFamily="34" charset="0"/>
        </a:defRPr>
      </a:lvl3pPr>
      <a:lvl4pPr algn="l" rtl="0" eaLnBrk="0" fontAlgn="base" hangingPunct="0">
        <a:lnSpc>
          <a:spcPct val="90000"/>
        </a:lnSpc>
        <a:spcBef>
          <a:spcPct val="0"/>
        </a:spcBef>
        <a:spcAft>
          <a:spcPct val="0"/>
        </a:spcAft>
        <a:defRPr sz="3600">
          <a:solidFill>
            <a:schemeClr val="bg1"/>
          </a:solidFill>
          <a:latin typeface="Franklin Gothic Medium" pitchFamily="34" charset="0"/>
        </a:defRPr>
      </a:lvl4pPr>
      <a:lvl5pPr algn="l" rtl="0" eaLnBrk="0" fontAlgn="base" hangingPunct="0">
        <a:lnSpc>
          <a:spcPct val="90000"/>
        </a:lnSpc>
        <a:spcBef>
          <a:spcPct val="0"/>
        </a:spcBef>
        <a:spcAft>
          <a:spcPct val="0"/>
        </a:spcAft>
        <a:defRPr sz="3600">
          <a:solidFill>
            <a:schemeClr val="bg1"/>
          </a:solidFill>
          <a:latin typeface="Franklin Gothic Medium" pitchFamily="34" charset="0"/>
        </a:defRPr>
      </a:lvl5pPr>
      <a:lvl6pPr marL="457200" algn="l" rtl="0" fontAlgn="base">
        <a:lnSpc>
          <a:spcPct val="90000"/>
        </a:lnSpc>
        <a:spcBef>
          <a:spcPct val="0"/>
        </a:spcBef>
        <a:spcAft>
          <a:spcPct val="0"/>
        </a:spcAft>
        <a:defRPr sz="3600">
          <a:solidFill>
            <a:schemeClr val="bg1"/>
          </a:solidFill>
          <a:latin typeface="Franklin Gothic Medium" pitchFamily="34" charset="0"/>
        </a:defRPr>
      </a:lvl6pPr>
      <a:lvl7pPr marL="914400" algn="l" rtl="0" fontAlgn="base">
        <a:lnSpc>
          <a:spcPct val="90000"/>
        </a:lnSpc>
        <a:spcBef>
          <a:spcPct val="0"/>
        </a:spcBef>
        <a:spcAft>
          <a:spcPct val="0"/>
        </a:spcAft>
        <a:defRPr sz="3600">
          <a:solidFill>
            <a:schemeClr val="bg1"/>
          </a:solidFill>
          <a:latin typeface="Franklin Gothic Medium" pitchFamily="34" charset="0"/>
        </a:defRPr>
      </a:lvl7pPr>
      <a:lvl8pPr marL="1371600" algn="l" rtl="0" fontAlgn="base">
        <a:lnSpc>
          <a:spcPct val="90000"/>
        </a:lnSpc>
        <a:spcBef>
          <a:spcPct val="0"/>
        </a:spcBef>
        <a:spcAft>
          <a:spcPct val="0"/>
        </a:spcAft>
        <a:defRPr sz="3600">
          <a:solidFill>
            <a:schemeClr val="bg1"/>
          </a:solidFill>
          <a:latin typeface="Franklin Gothic Medium" pitchFamily="34" charset="0"/>
        </a:defRPr>
      </a:lvl8pPr>
      <a:lvl9pPr marL="1828800" algn="l" rtl="0" fontAlgn="base">
        <a:lnSpc>
          <a:spcPct val="90000"/>
        </a:lnSpc>
        <a:spcBef>
          <a:spcPct val="0"/>
        </a:spcBef>
        <a:spcAft>
          <a:spcPct val="0"/>
        </a:spcAft>
        <a:defRPr sz="3600">
          <a:solidFill>
            <a:schemeClr val="bg1"/>
          </a:solidFill>
          <a:latin typeface="Franklin Gothic Medium" pitchFamily="34" charset="0"/>
        </a:defRPr>
      </a:lvl9pPr>
    </p:titleStyle>
    <p:bodyStyle>
      <a:lvl1pPr marL="228600" indent="-228600" algn="l" rtl="0" eaLnBrk="0" fontAlgn="base" hangingPunct="0">
        <a:lnSpc>
          <a:spcPct val="90000"/>
        </a:lnSpc>
        <a:spcBef>
          <a:spcPts val="1800"/>
        </a:spcBef>
        <a:spcAft>
          <a:spcPct val="0"/>
        </a:spcAft>
        <a:buSzPct val="100000"/>
        <a:buFont typeface="Arial" charset="0"/>
        <a:buChar char="▪"/>
        <a:defRPr sz="2400" kern="1200">
          <a:solidFill>
            <a:srgbClr val="404040"/>
          </a:solidFill>
          <a:latin typeface="+mn-lt"/>
          <a:ea typeface="+mn-ea"/>
          <a:cs typeface="+mn-cs"/>
        </a:defRPr>
      </a:lvl1pPr>
      <a:lvl2pPr marL="457200" indent="-228600" algn="l" rtl="0" eaLnBrk="0" fontAlgn="base" hangingPunct="0">
        <a:lnSpc>
          <a:spcPct val="90000"/>
        </a:lnSpc>
        <a:spcBef>
          <a:spcPts val="600"/>
        </a:spcBef>
        <a:spcAft>
          <a:spcPct val="0"/>
        </a:spcAft>
        <a:buSzPct val="100000"/>
        <a:buFont typeface="Arial" charset="0"/>
        <a:buChar char="▪"/>
        <a:defRPr sz="2200" kern="1200">
          <a:solidFill>
            <a:srgbClr val="404040"/>
          </a:solidFill>
          <a:latin typeface="+mn-lt"/>
          <a:ea typeface="+mn-ea"/>
          <a:cs typeface="+mn-cs"/>
        </a:defRPr>
      </a:lvl2pPr>
      <a:lvl3pPr marL="685800" indent="-182563" algn="l" rtl="0" eaLnBrk="0" fontAlgn="base" hangingPunct="0">
        <a:lnSpc>
          <a:spcPct val="90000"/>
        </a:lnSpc>
        <a:spcBef>
          <a:spcPts val="600"/>
        </a:spcBef>
        <a:spcAft>
          <a:spcPct val="0"/>
        </a:spcAft>
        <a:buSzPct val="100000"/>
        <a:buFont typeface="Arial" charset="0"/>
        <a:buChar char="▪"/>
        <a:defRPr sz="2000" kern="1200">
          <a:solidFill>
            <a:srgbClr val="404040"/>
          </a:solidFill>
          <a:latin typeface="+mn-lt"/>
          <a:ea typeface="+mn-ea"/>
          <a:cs typeface="+mn-cs"/>
        </a:defRPr>
      </a:lvl3pPr>
      <a:lvl4pPr marL="868363" indent="-182563" algn="l" rtl="0" eaLnBrk="0" fontAlgn="base" hangingPunct="0">
        <a:lnSpc>
          <a:spcPct val="90000"/>
        </a:lnSpc>
        <a:spcBef>
          <a:spcPts val="600"/>
        </a:spcBef>
        <a:spcAft>
          <a:spcPct val="0"/>
        </a:spcAft>
        <a:buSzPct val="100000"/>
        <a:buFont typeface="Arial" charset="0"/>
        <a:buChar char="▪"/>
        <a:defRPr kern="1200">
          <a:solidFill>
            <a:srgbClr val="404040"/>
          </a:solidFill>
          <a:latin typeface="+mn-lt"/>
          <a:ea typeface="+mn-ea"/>
          <a:cs typeface="+mn-cs"/>
        </a:defRPr>
      </a:lvl4pPr>
      <a:lvl5pPr marL="1050925" indent="-182563" algn="l" rtl="0" eaLnBrk="0" fontAlgn="base" hangingPunct="0">
        <a:lnSpc>
          <a:spcPct val="90000"/>
        </a:lnSpc>
        <a:spcBef>
          <a:spcPts val="600"/>
        </a:spcBef>
        <a:spcAft>
          <a:spcPct val="0"/>
        </a:spcAft>
        <a:buSzPct val="100000"/>
        <a:buFont typeface="Arial" charset="0"/>
        <a:buChar char="▪"/>
        <a:defRPr sz="1600" kern="1200">
          <a:solidFill>
            <a:srgbClr val="404040"/>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homsonpark.files.wordpress.com/2010/05/troop-dispositio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28800"/>
            <a:ext cx="4953000" cy="3176588"/>
          </a:xfrm>
        </p:spPr>
        <p:txBody>
          <a:bodyPr rtlCol="0">
            <a:normAutofit fontScale="90000"/>
          </a:bodyPr>
          <a:lstStyle/>
          <a:p>
            <a:pPr eaLnBrk="1" fontAlgn="auto" hangingPunct="1">
              <a:spcAft>
                <a:spcPts val="0"/>
              </a:spcAft>
              <a:defRPr/>
            </a:pPr>
            <a:r>
              <a:rPr lang="en-US" dirty="0" smtClean="0">
                <a:solidFill>
                  <a:srgbClr val="33259B"/>
                </a:solidFill>
              </a:rPr>
              <a:t>Carolina Day</a:t>
            </a:r>
            <a:br>
              <a:rPr lang="en-US" dirty="0" smtClean="0">
                <a:solidFill>
                  <a:srgbClr val="33259B"/>
                </a:solidFill>
              </a:rPr>
            </a:br>
            <a:r>
              <a:rPr lang="en-US" dirty="0" smtClean="0">
                <a:solidFill>
                  <a:srgbClr val="33259B"/>
                </a:solidFill>
              </a:rPr>
              <a:t/>
            </a:r>
            <a:br>
              <a:rPr lang="en-US" dirty="0" smtClean="0">
                <a:solidFill>
                  <a:srgbClr val="33259B"/>
                </a:solidFill>
              </a:rPr>
            </a:br>
            <a:r>
              <a:rPr lang="en-US" dirty="0" smtClean="0">
                <a:solidFill>
                  <a:srgbClr val="33259B"/>
                </a:solidFill>
              </a:rPr>
              <a:t>aka…</a:t>
            </a:r>
            <a:br>
              <a:rPr lang="en-US" dirty="0" smtClean="0">
                <a:solidFill>
                  <a:srgbClr val="33259B"/>
                </a:solidFill>
              </a:rPr>
            </a:br>
            <a:r>
              <a:rPr lang="en-US" dirty="0" smtClean="0">
                <a:solidFill>
                  <a:srgbClr val="33259B"/>
                </a:solidFill>
              </a:rPr>
              <a:t>The Battle of Sullivan’s Island</a:t>
            </a:r>
            <a:endParaRPr lang="en-US" dirty="0">
              <a:solidFill>
                <a:srgbClr val="33259B"/>
              </a:solidFill>
            </a:endParaRPr>
          </a:p>
        </p:txBody>
      </p:sp>
      <p:sp>
        <p:nvSpPr>
          <p:cNvPr id="3" name="Subtitle 2"/>
          <p:cNvSpPr>
            <a:spLocks noGrp="1"/>
          </p:cNvSpPr>
          <p:nvPr>
            <p:ph type="subTitle" idx="1"/>
          </p:nvPr>
        </p:nvSpPr>
        <p:spPr>
          <a:xfrm>
            <a:off x="103188" y="5181600"/>
            <a:ext cx="4098925" cy="762000"/>
          </a:xfrm>
        </p:spPr>
        <p:txBody>
          <a:bodyPr rtlCol="0"/>
          <a:lstStyle/>
          <a:p>
            <a:pPr eaLnBrk="1" fontAlgn="auto" hangingPunct="1">
              <a:spcAft>
                <a:spcPts val="0"/>
              </a:spcAft>
              <a:buFont typeface="Arial" pitchFamily="34" charset="0"/>
              <a:buNone/>
              <a:defRPr/>
            </a:pPr>
            <a:r>
              <a:rPr lang="en-US" dirty="0" smtClean="0">
                <a:solidFill>
                  <a:srgbClr val="33259B"/>
                </a:solidFill>
              </a:rPr>
              <a:t>By George </a:t>
            </a:r>
            <a:r>
              <a:rPr lang="en-US" dirty="0" err="1" smtClean="0">
                <a:solidFill>
                  <a:srgbClr val="33259B"/>
                </a:solidFill>
              </a:rPr>
              <a:t>thurmond</a:t>
            </a:r>
            <a:endParaRPr lang="en-US" dirty="0">
              <a:solidFill>
                <a:srgbClr val="33259B"/>
              </a:solidFill>
            </a:endParaRPr>
          </a:p>
        </p:txBody>
      </p:sp>
      <p:pic>
        <p:nvPicPr>
          <p:cNvPr id="4" name="Picture 3"/>
          <p:cNvPicPr>
            <a:picLocks noChangeAspect="1"/>
          </p:cNvPicPr>
          <p:nvPr/>
        </p:nvPicPr>
        <p:blipFill>
          <a:blip r:embed="rId2"/>
          <a:stretch>
            <a:fillRect/>
          </a:stretch>
        </p:blipFill>
        <p:spPr>
          <a:xfrm>
            <a:off x="5181600" y="0"/>
            <a:ext cx="7010400" cy="6846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12192000" cy="1600200"/>
          </a:xfrm>
          <a:solidFill>
            <a:srgbClr val="33259B"/>
          </a:solidFill>
        </p:spPr>
        <p:txBody>
          <a:bodyPr/>
          <a:lstStyle/>
          <a:p>
            <a:pPr eaLnBrk="1" hangingPunct="1"/>
            <a:r>
              <a:rPr lang="en-US" smtClean="0"/>
              <a:t>June 28th</a:t>
            </a:r>
          </a:p>
        </p:txBody>
      </p:sp>
      <p:pic>
        <p:nvPicPr>
          <p:cNvPr id="4" name="Content Placeholder 3"/>
          <p:cNvPicPr>
            <a:picLocks noGrp="1" noChangeAspect="1"/>
          </p:cNvPicPr>
          <p:nvPr>
            <p:ph idx="1"/>
          </p:nvPr>
        </p:nvPicPr>
        <p:blipFill>
          <a:blip r:embed="rId2">
            <a:extLst>
              <a:ext uri="{28A0092B-C50C-407E-A947-70E740481C1C}"/>
            </a:extLst>
          </a:blip>
          <a:stretch>
            <a:fillRect/>
          </a:stretch>
        </p:blipFill>
        <p:spPr>
          <a:xfrm>
            <a:off x="2171700" y="1828800"/>
            <a:ext cx="7848600" cy="4724400"/>
          </a:xfrm>
          <a:ln w="88900" cap="sq" cmpd="thickThin">
            <a:solidFill>
              <a:srgbClr val="000000"/>
            </a:solidFill>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0"/>
            <a:ext cx="12192000" cy="1600200"/>
          </a:xfrm>
          <a:solidFill>
            <a:srgbClr val="33259B"/>
          </a:solidFill>
        </p:spPr>
        <p:txBody>
          <a:bodyPr/>
          <a:lstStyle/>
          <a:p>
            <a:pPr eaLnBrk="1" hangingPunct="1"/>
            <a:r>
              <a:rPr lang="en-US" smtClean="0"/>
              <a:t>June 28th</a:t>
            </a:r>
          </a:p>
        </p:txBody>
      </p:sp>
      <p:sp>
        <p:nvSpPr>
          <p:cNvPr id="25602" name="Rectangle 1"/>
          <p:cNvSpPr>
            <a:spLocks noGrp="1" noChangeArrowheads="1"/>
          </p:cNvSpPr>
          <p:nvPr>
            <p:ph idx="1"/>
          </p:nvPr>
        </p:nvSpPr>
        <p:spPr>
          <a:xfrm>
            <a:off x="228600" y="2584450"/>
            <a:ext cx="10615613" cy="3476625"/>
          </a:xfrm>
        </p:spPr>
        <p:txBody>
          <a:bodyPr anchor="ctr">
            <a:spAutoFit/>
          </a:bodyPr>
          <a:lstStyle/>
          <a:p>
            <a:pPr marL="0" indent="0" algn="just">
              <a:lnSpc>
                <a:spcPct val="100000"/>
              </a:lnSpc>
              <a:spcBef>
                <a:spcPct val="0"/>
              </a:spcBef>
              <a:buSzTx/>
              <a:buFontTx/>
              <a:buChar char="•"/>
              <a:tabLst>
                <a:tab pos="457200" algn="l"/>
              </a:tabLst>
            </a:pPr>
            <a:r>
              <a:rPr lang="en-US" altLang="en-US" sz="2000" smtClean="0">
                <a:solidFill>
                  <a:srgbClr val="000000"/>
                </a:solidFill>
                <a:latin typeface="Arial" charset="0"/>
                <a:ea typeface="Times New Roman" pitchFamily="18" charset="0"/>
                <a:cs typeface="Arial" charset="0"/>
              </a:rPr>
              <a:t>At this point, a cannon ball took down the Moultrie flag flying whereupon, Sgt William Jasper asked his commander, “Sir would you have us fight without a flag”?  He then vaulted over the top of the parapet to recover the flag, remounted it on a wooden cannon swabbing pole.  He then stood before the British cannons waving the flag in defiance of the attack.  Jasper mounted the flag where it remained for the  rest of the battle. </a:t>
            </a:r>
          </a:p>
          <a:p>
            <a:pPr marL="0" indent="0" algn="just">
              <a:lnSpc>
                <a:spcPct val="100000"/>
              </a:lnSpc>
              <a:spcBef>
                <a:spcPct val="0"/>
              </a:spcBef>
              <a:buSzTx/>
              <a:buFont typeface="Arial" charset="0"/>
              <a:buNone/>
              <a:tabLst>
                <a:tab pos="457200" algn="l"/>
              </a:tabLst>
            </a:pPr>
            <a:r>
              <a:rPr lang="en-US" altLang="en-US" sz="2000" smtClean="0">
                <a:solidFill>
                  <a:srgbClr val="000000"/>
                </a:solidFill>
                <a:latin typeface="Arial" charset="0"/>
                <a:ea typeface="Times New Roman" pitchFamily="18" charset="0"/>
                <a:cs typeface="Arial" charset="0"/>
              </a:rPr>
              <a:t> </a:t>
            </a:r>
            <a:endParaRPr lang="en-US" altLang="en-US" sz="2000" smtClean="0">
              <a:solidFill>
                <a:schemeClr val="tx1"/>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000000"/>
                </a:solidFill>
                <a:latin typeface="Arial" charset="0"/>
                <a:ea typeface="Times New Roman" pitchFamily="18" charset="0"/>
                <a:cs typeface="Arial" charset="0"/>
              </a:rPr>
              <a:t>Following the battle, he was presented with Governor Rutledge’s ceremonial gold sword and offered a commission which he declined.  His untimely death at the battle of Savannah ended his heroism and forever etched his bravery in our memory.  He is remembered by a statue in Madison Square in Savannah.  Had he lived, he would have been compared to Sgt York of WWI fame.</a:t>
            </a:r>
            <a:endParaRPr lang="en-US" altLang="en-US" sz="2000" smtClean="0">
              <a:solidFill>
                <a:schemeClr val="tx1"/>
              </a:solidFill>
              <a:latin typeface="Arial" charset="0"/>
              <a:ea typeface="Times New Roman" pitchFamily="18"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0"/>
            <a:ext cx="12192000" cy="1600200"/>
          </a:xfrm>
          <a:solidFill>
            <a:srgbClr val="33259B"/>
          </a:solidFill>
        </p:spPr>
        <p:txBody>
          <a:bodyPr/>
          <a:lstStyle/>
          <a:p>
            <a:pPr eaLnBrk="1" hangingPunct="1"/>
            <a:r>
              <a:rPr lang="en-US" smtClean="0"/>
              <a:t>Sgt. William Jasper</a:t>
            </a:r>
          </a:p>
        </p:txBody>
      </p:sp>
      <p:sp>
        <p:nvSpPr>
          <p:cNvPr id="26626" name="Rectangle 3"/>
          <p:cNvSpPr>
            <a:spLocks noChangeArrowheads="1"/>
          </p:cNvSpPr>
          <p:nvPr/>
        </p:nvSpPr>
        <p:spPr bwMode="auto">
          <a:xfrm>
            <a:off x="-1524000" y="2362200"/>
            <a:ext cx="8077200" cy="400050"/>
          </a:xfrm>
          <a:prstGeom prst="rect">
            <a:avLst/>
          </a:prstGeom>
          <a:noFill/>
          <a:ln w="9525">
            <a:noFill/>
            <a:miter lim="800000"/>
            <a:headEnd/>
            <a:tailEnd/>
          </a:ln>
        </p:spPr>
        <p:txBody>
          <a:bodyPr>
            <a:spAutoFit/>
          </a:bodyPr>
          <a:lstStyle/>
          <a:p>
            <a:pPr algn="just"/>
            <a:r>
              <a:rPr lang="en-US" sz="2000">
                <a:solidFill>
                  <a:srgbClr val="000000"/>
                </a:solidFill>
                <a:ea typeface="Times New Roman" pitchFamily="18" charset="0"/>
                <a:cs typeface="Arial" charset="0"/>
              </a:rPr>
              <a:t>  </a:t>
            </a:r>
          </a:p>
        </p:txBody>
      </p:sp>
      <p:pic>
        <p:nvPicPr>
          <p:cNvPr id="5" name="Content Placeholder 4"/>
          <p:cNvPicPr>
            <a:picLocks noGrp="1" noChangeAspect="1"/>
          </p:cNvPicPr>
          <p:nvPr>
            <p:ph idx="1"/>
          </p:nvPr>
        </p:nvPicPr>
        <p:blipFill>
          <a:blip r:embed="rId2">
            <a:extLst>
              <a:ext uri="{28A0092B-C50C-407E-A947-70E740481C1C}"/>
            </a:extLst>
          </a:blip>
          <a:stretch>
            <a:fillRect/>
          </a:stretch>
        </p:blipFill>
        <p:spPr>
          <a:xfrm>
            <a:off x="3429000" y="1905000"/>
            <a:ext cx="3940190" cy="4572000"/>
          </a:xfrm>
          <a:ln w="88900" cap="sq" cmpd="thickThin">
            <a:solidFill>
              <a:srgbClr val="000000"/>
            </a:solidFill>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12192000" cy="1600200"/>
          </a:xfrm>
          <a:solidFill>
            <a:srgbClr val="33259B"/>
          </a:solidFill>
        </p:spPr>
        <p:txBody>
          <a:bodyPr/>
          <a:lstStyle/>
          <a:p>
            <a:pPr eaLnBrk="1" hangingPunct="1"/>
            <a:r>
              <a:rPr lang="en-US" smtClean="0"/>
              <a:t>Col. William Moultrie and The Moultrie Flag</a:t>
            </a:r>
          </a:p>
        </p:txBody>
      </p:sp>
      <p:pic>
        <p:nvPicPr>
          <p:cNvPr id="4" name="Content Placeholder 3"/>
          <p:cNvPicPr>
            <a:picLocks noGrp="1" noChangeAspect="1"/>
          </p:cNvPicPr>
          <p:nvPr>
            <p:ph idx="1"/>
          </p:nvPr>
        </p:nvPicPr>
        <p:blipFill rotWithShape="1">
          <a:blip r:embed="rId2"/>
          <a:srcRect l="1367" t="5349" r="2583"/>
          <a:stretch/>
        </p:blipFill>
        <p:spPr>
          <a:xfrm>
            <a:off x="304800" y="2362200"/>
            <a:ext cx="6019800" cy="3876675"/>
          </a:xfrm>
          <a:ln w="88900" cap="sq" cmpd="thickThin">
            <a:solidFill>
              <a:srgbClr val="000000"/>
            </a:solidFill>
          </a:ln>
          <a:effectLst>
            <a:innerShdw blurRad="76200">
              <a:srgbClr val="000000"/>
            </a:innerShdw>
          </a:effectLst>
        </p:spPr>
      </p:pic>
      <p:pic>
        <p:nvPicPr>
          <p:cNvPr id="5" name="Picture 4"/>
          <p:cNvPicPr>
            <a:picLocks noChangeAspect="1"/>
          </p:cNvPicPr>
          <p:nvPr/>
        </p:nvPicPr>
        <p:blipFill>
          <a:blip r:embed="rId3">
            <a:extLst>
              <a:ext uri="{28A0092B-C50C-407E-A947-70E740481C1C}"/>
            </a:extLst>
          </a:blip>
          <a:stretch>
            <a:fillRect/>
          </a:stretch>
        </p:blipFill>
        <p:spPr>
          <a:xfrm>
            <a:off x="8153400" y="2438399"/>
            <a:ext cx="2986087" cy="37242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0"/>
            <a:ext cx="12192000" cy="1600200"/>
          </a:xfrm>
          <a:solidFill>
            <a:srgbClr val="33259B"/>
          </a:solidFill>
        </p:spPr>
        <p:txBody>
          <a:bodyPr/>
          <a:lstStyle/>
          <a:p>
            <a:pPr eaLnBrk="1" hangingPunct="1"/>
            <a:r>
              <a:rPr lang="en-US" smtClean="0"/>
              <a:t/>
            </a:r>
            <a:br>
              <a:rPr lang="en-US" smtClean="0"/>
            </a:br>
            <a:r>
              <a:rPr lang="en-US" smtClean="0"/>
              <a:t>June 28th</a:t>
            </a:r>
          </a:p>
        </p:txBody>
      </p:sp>
      <p:sp>
        <p:nvSpPr>
          <p:cNvPr id="28674" name="Rectangle 1"/>
          <p:cNvSpPr>
            <a:spLocks noGrp="1" noChangeArrowheads="1"/>
          </p:cNvSpPr>
          <p:nvPr>
            <p:ph idx="1"/>
          </p:nvPr>
        </p:nvSpPr>
        <p:spPr>
          <a:xfrm>
            <a:off x="228600" y="1298575"/>
            <a:ext cx="10439400" cy="5632450"/>
          </a:xfrm>
        </p:spPr>
        <p:txBody>
          <a:bodyPr anchor="ctr">
            <a:spAutoFit/>
          </a:bodyPr>
          <a:lstStyle/>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000000"/>
                </a:solidFill>
                <a:latin typeface="Arial" charset="0"/>
                <a:ea typeface="Times New Roman" pitchFamily="18" charset="0"/>
                <a:cs typeface="Arial" charset="0"/>
              </a:rPr>
              <a:t>A second attempt by Gen Clinton resulted in heavy casualties when fired upon at point blank range.  Clinton called off the attack at 9:30 with the British withdrawing at 11:30 hours.</a:t>
            </a: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endParaRPr lang="en-US" altLang="en-US" sz="2000" smtClean="0">
              <a:solidFill>
                <a:srgbClr val="000000"/>
              </a:solidFill>
              <a:latin typeface="Arial" charset="0"/>
              <a:ea typeface="Times New Roman" pitchFamily="18" charset="0"/>
              <a:cs typeface="Arial" charset="0"/>
            </a:endParaRPr>
          </a:p>
          <a:p>
            <a:pPr marL="0" indent="0" algn="just">
              <a:lnSpc>
                <a:spcPct val="100000"/>
              </a:lnSpc>
              <a:spcBef>
                <a:spcPct val="0"/>
              </a:spcBef>
              <a:buSzTx/>
              <a:buFont typeface="Arial" charset="0"/>
              <a:buNone/>
              <a:tabLst>
                <a:tab pos="457200" algn="l"/>
              </a:tabLst>
            </a:pPr>
            <a:r>
              <a:rPr lang="en-US" altLang="en-US" sz="2000" smtClean="0">
                <a:solidFill>
                  <a:srgbClr val="000000"/>
                </a:solidFill>
                <a:latin typeface="Arial" charset="0"/>
                <a:ea typeface="Times New Roman" pitchFamily="18" charset="0"/>
                <a:cs typeface="Arial" charset="0"/>
              </a:rPr>
              <a:t>                                                             </a:t>
            </a:r>
          </a:p>
          <a:p>
            <a:pPr marL="0" indent="0" algn="just">
              <a:lnSpc>
                <a:spcPct val="100000"/>
              </a:lnSpc>
              <a:spcBef>
                <a:spcPct val="0"/>
              </a:spcBef>
              <a:buSzTx/>
              <a:buFont typeface="Arial" charset="0"/>
              <a:buNone/>
              <a:tabLst>
                <a:tab pos="457200" algn="l"/>
              </a:tabLst>
            </a:pPr>
            <a:r>
              <a:rPr lang="en-US" altLang="en-US" sz="2000" smtClean="0">
                <a:solidFill>
                  <a:srgbClr val="000000"/>
                </a:solidFill>
                <a:latin typeface="Arial" charset="0"/>
                <a:ea typeface="Times New Roman" pitchFamily="18" charset="0"/>
                <a:cs typeface="Arial" charset="0"/>
              </a:rPr>
              <a:t>                                                             General Henry Clinton</a:t>
            </a:r>
          </a:p>
          <a:p>
            <a:pPr marL="0" indent="0" algn="just">
              <a:lnSpc>
                <a:spcPct val="100000"/>
              </a:lnSpc>
              <a:spcBef>
                <a:spcPct val="0"/>
              </a:spcBef>
              <a:buSzTx/>
              <a:buFont typeface="Arial" charset="0"/>
              <a:buNone/>
              <a:tabLst>
                <a:tab pos="457200" algn="l"/>
              </a:tabLst>
            </a:pPr>
            <a:endParaRPr lang="en-US" altLang="en-US" sz="2000" smtClean="0">
              <a:solidFill>
                <a:schemeClr val="tx1"/>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000000"/>
                </a:solidFill>
                <a:latin typeface="Arial" charset="0"/>
                <a:ea typeface="Times New Roman" pitchFamily="18" charset="0"/>
                <a:cs typeface="Arial" charset="0"/>
              </a:rPr>
              <a:t>3 British ships ran aground, with HMS Acteon requesting permission to abandon ship and destroy the ship, commissioned only the year before.  Patriots boarded when set ablaze and salvaged the ships bell, colors and stores.  Half an hour later the ship’s magazine exploded.</a:t>
            </a:r>
            <a:endParaRPr lang="en-US" altLang="en-US" sz="2000" smtClean="0">
              <a:solidFill>
                <a:schemeClr val="tx1"/>
              </a:solidFill>
              <a:latin typeface="Arial" charset="0"/>
              <a:ea typeface="Times New Roman" pitchFamily="18" charset="0"/>
              <a:cs typeface="Arial" charset="0"/>
            </a:endParaRPr>
          </a:p>
        </p:txBody>
      </p:sp>
      <p:pic>
        <p:nvPicPr>
          <p:cNvPr id="28675" name="Picture 4"/>
          <p:cNvPicPr>
            <a:picLocks noChangeAspect="1"/>
          </p:cNvPicPr>
          <p:nvPr/>
        </p:nvPicPr>
        <p:blipFill>
          <a:blip r:embed="rId2"/>
          <a:srcRect/>
          <a:stretch>
            <a:fillRect/>
          </a:stretch>
        </p:blipFill>
        <p:spPr bwMode="auto">
          <a:xfrm>
            <a:off x="4800600" y="2590800"/>
            <a:ext cx="2057400" cy="2209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12192000" cy="1600200"/>
          </a:xfrm>
          <a:solidFill>
            <a:srgbClr val="33259B"/>
          </a:solidFill>
        </p:spPr>
        <p:txBody>
          <a:bodyPr/>
          <a:lstStyle/>
          <a:p>
            <a:pPr eaLnBrk="1" hangingPunct="1"/>
            <a:r>
              <a:rPr lang="en-US" smtClean="0"/>
              <a:t>After the Battle of Sullivan’s Island</a:t>
            </a:r>
          </a:p>
        </p:txBody>
      </p:sp>
      <p:sp>
        <p:nvSpPr>
          <p:cNvPr id="29698" name="Rectangle 1"/>
          <p:cNvSpPr>
            <a:spLocks noGrp="1" noChangeArrowheads="1"/>
          </p:cNvSpPr>
          <p:nvPr>
            <p:ph idx="1"/>
          </p:nvPr>
        </p:nvSpPr>
        <p:spPr>
          <a:xfrm>
            <a:off x="241300" y="2598738"/>
            <a:ext cx="11596688" cy="2530475"/>
          </a:xfrm>
        </p:spPr>
        <p:txBody>
          <a:bodyPr wrap="none" anchor="ctr">
            <a:spAutoFit/>
          </a:bodyPr>
          <a:lstStyle/>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The British did not attempt to renew the battle and withdrew to participate in the New York campaign. </a:t>
            </a:r>
          </a:p>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Final Result: Patriots 17 killed, 20 wounded / British 64 killed, 131 wounded and one ship lost.</a:t>
            </a:r>
          </a:p>
          <a:p>
            <a:pPr marL="0" indent="0" algn="just">
              <a:lnSpc>
                <a:spcPct val="100000"/>
              </a:lnSpc>
              <a:spcBef>
                <a:spcPct val="0"/>
              </a:spcBef>
              <a:buSzTx/>
              <a:buFontTx/>
              <a:buNone/>
            </a:pPr>
            <a:endParaRPr lang="en-US" altLang="en-US" sz="2000" smtClean="0">
              <a:solidFill>
                <a:schemeClr val="tx1"/>
              </a:solidFill>
              <a:latin typeface="Arial" charset="0"/>
              <a:ea typeface="Times New Roman" pitchFamily="18" charset="0"/>
              <a:cs typeface="Arial" charset="0"/>
            </a:endParaRPr>
          </a:p>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Each year June 28 is celebrated in Charleston as “Carolina Day”.</a:t>
            </a:r>
          </a:p>
          <a:p>
            <a:pPr marL="0" indent="0" algn="just">
              <a:lnSpc>
                <a:spcPct val="100000"/>
              </a:lnSpc>
              <a:spcBef>
                <a:spcPct val="0"/>
              </a:spcBef>
              <a:buSzTx/>
              <a:buFontTx/>
              <a:buNone/>
            </a:pPr>
            <a:endParaRPr lang="en-US" altLang="en-US" sz="2000" smtClean="0">
              <a:solidFill>
                <a:schemeClr val="tx1"/>
              </a:solidFill>
              <a:latin typeface="Arial" charset="0"/>
              <a:ea typeface="Times New Roman" pitchFamily="18" charset="0"/>
              <a:cs typeface="Arial" charset="0"/>
            </a:endParaRPr>
          </a:p>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Now for the rest of the story.  Following the battle, Congress converted the 1</a:t>
            </a:r>
            <a:r>
              <a:rPr lang="en-US" altLang="en-US" sz="2000" baseline="30000" smtClean="0">
                <a:solidFill>
                  <a:srgbClr val="000000"/>
                </a:solidFill>
                <a:latin typeface="Arial" charset="0"/>
                <a:ea typeface="Times New Roman" pitchFamily="18" charset="0"/>
                <a:cs typeface="Arial" charset="0"/>
              </a:rPr>
              <a:t>st</a:t>
            </a:r>
            <a:r>
              <a:rPr lang="en-US" altLang="en-US" sz="2000" smtClean="0">
                <a:solidFill>
                  <a:srgbClr val="000000"/>
                </a:solidFill>
                <a:latin typeface="Arial" charset="0"/>
                <a:ea typeface="Times New Roman" pitchFamily="18" charset="0"/>
                <a:cs typeface="Arial" charset="0"/>
              </a:rPr>
              <a:t> and 2</a:t>
            </a:r>
            <a:r>
              <a:rPr lang="en-US" altLang="en-US" sz="2000" baseline="30000" smtClean="0">
                <a:solidFill>
                  <a:srgbClr val="000000"/>
                </a:solidFill>
                <a:latin typeface="Arial" charset="0"/>
                <a:ea typeface="Times New Roman" pitchFamily="18" charset="0"/>
                <a:cs typeface="Arial" charset="0"/>
              </a:rPr>
              <a:t>nd</a:t>
            </a:r>
            <a:r>
              <a:rPr lang="en-US" altLang="en-US" sz="2000" smtClean="0">
                <a:solidFill>
                  <a:srgbClr val="000000"/>
                </a:solidFill>
                <a:latin typeface="Arial" charset="0"/>
                <a:ea typeface="Times New Roman" pitchFamily="18" charset="0"/>
                <a:cs typeface="Arial" charset="0"/>
              </a:rPr>
              <a:t> South Carolina </a:t>
            </a:r>
          </a:p>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Regiments into the Continental Line, promoted Colonels Gadsden and Moultrie to Brigadier General.  </a:t>
            </a:r>
          </a:p>
          <a:p>
            <a:pPr marL="0" indent="0" algn="just">
              <a:lnSpc>
                <a:spcPct val="100000"/>
              </a:lnSpc>
              <a:spcBef>
                <a:spcPct val="0"/>
              </a:spcBef>
              <a:buSzTx/>
              <a:buFontTx/>
              <a:buNone/>
            </a:pPr>
            <a:r>
              <a:rPr lang="en-US" altLang="en-US" sz="2000" smtClean="0">
                <a:solidFill>
                  <a:srgbClr val="000000"/>
                </a:solidFill>
                <a:latin typeface="Arial" charset="0"/>
                <a:ea typeface="Times New Roman" pitchFamily="18" charset="0"/>
                <a:cs typeface="Arial" charset="0"/>
              </a:rPr>
              <a:t>Charleston would remain out of danger from the war for almost the next four years.</a:t>
            </a:r>
            <a:endParaRPr lang="en-US" altLang="en-US" sz="2000" smtClean="0">
              <a:solidFill>
                <a:schemeClr val="tx1"/>
              </a:solidFill>
              <a:latin typeface="Arial" charset="0"/>
              <a:ea typeface="Times New Roman" pitchFamily="18"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12192000" cy="1600200"/>
          </a:xfrm>
          <a:solidFill>
            <a:srgbClr val="33259B"/>
          </a:solidFill>
        </p:spPr>
        <p:txBody>
          <a:bodyPr/>
          <a:lstStyle/>
          <a:p>
            <a:pPr eaLnBrk="1" hangingPunct="1"/>
            <a:r>
              <a:rPr lang="en-US" smtClean="0"/>
              <a:t>Preparing for Battle</a:t>
            </a:r>
          </a:p>
        </p:txBody>
      </p:sp>
      <p:sp>
        <p:nvSpPr>
          <p:cNvPr id="16386" name="Rectangle 1"/>
          <p:cNvSpPr>
            <a:spLocks noGrp="1" noChangeArrowheads="1"/>
          </p:cNvSpPr>
          <p:nvPr>
            <p:ph idx="1"/>
          </p:nvPr>
        </p:nvSpPr>
        <p:spPr>
          <a:xfrm>
            <a:off x="263525" y="2392363"/>
            <a:ext cx="11510963" cy="3444875"/>
          </a:xfrm>
        </p:spPr>
        <p:txBody>
          <a:bodyPr wrap="none" anchor="ctr">
            <a:spAutoFit/>
          </a:bodyPr>
          <a:lstStyle/>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British sail for Cape Fear, NC in January 1776</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Governor Rutledge organizes a defense force in Charleston</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1</a:t>
            </a:r>
            <a:r>
              <a:rPr lang="en-US" altLang="en-US" sz="2000" baseline="30000" smtClean="0">
                <a:solidFill>
                  <a:srgbClr val="33259B"/>
                </a:solidFill>
                <a:latin typeface="Arial" charset="0"/>
                <a:ea typeface="Times New Roman" pitchFamily="18" charset="0"/>
                <a:cs typeface="Arial" charset="0"/>
              </a:rPr>
              <a:t>st</a:t>
            </a:r>
            <a:r>
              <a:rPr lang="en-US" altLang="en-US" sz="2000" smtClean="0">
                <a:solidFill>
                  <a:srgbClr val="33259B"/>
                </a:solidFill>
                <a:latin typeface="Arial" charset="0"/>
                <a:ea typeface="Times New Roman" pitchFamily="18" charset="0"/>
                <a:cs typeface="Arial" charset="0"/>
              </a:rPr>
              <a:t> Regiment of South Carolina commanded by Col Christopher Gadsden of </a:t>
            </a:r>
          </a:p>
          <a:p>
            <a:pPr marL="0" indent="0" algn="just">
              <a:lnSpc>
                <a:spcPct val="100000"/>
              </a:lnSpc>
              <a:spcBef>
                <a:spcPct val="0"/>
              </a:spcBef>
              <a:buSzTx/>
              <a:buFont typeface="Arial" charset="0"/>
              <a:buNone/>
              <a:tabLst>
                <a:tab pos="457200" algn="l"/>
              </a:tabLst>
            </a:pPr>
            <a:r>
              <a:rPr lang="en-US" altLang="en-US" sz="2000" smtClean="0">
                <a:solidFill>
                  <a:srgbClr val="33259B"/>
                </a:solidFill>
                <a:latin typeface="Arial" charset="0"/>
                <a:ea typeface="Times New Roman" pitchFamily="18" charset="0"/>
                <a:cs typeface="Arial" charset="0"/>
              </a:rPr>
              <a:t> Gadsden flag fame – to defend mainland Charleston</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2</a:t>
            </a:r>
            <a:r>
              <a:rPr lang="en-US" altLang="en-US" sz="2000" baseline="30000" smtClean="0">
                <a:solidFill>
                  <a:srgbClr val="33259B"/>
                </a:solidFill>
                <a:latin typeface="Arial" charset="0"/>
                <a:ea typeface="Times New Roman" pitchFamily="18" charset="0"/>
                <a:cs typeface="Arial" charset="0"/>
              </a:rPr>
              <a:t>nd</a:t>
            </a:r>
            <a:r>
              <a:rPr lang="en-US" altLang="en-US" sz="2000" smtClean="0">
                <a:solidFill>
                  <a:srgbClr val="33259B"/>
                </a:solidFill>
                <a:latin typeface="Arial" charset="0"/>
                <a:ea typeface="Times New Roman" pitchFamily="18" charset="0"/>
                <a:cs typeface="Arial" charset="0"/>
              </a:rPr>
              <a:t> Regiment under command of Col William Moultrie to prepare defense</a:t>
            </a:r>
          </a:p>
          <a:p>
            <a:pPr marL="0" indent="0" algn="just">
              <a:lnSpc>
                <a:spcPct val="100000"/>
              </a:lnSpc>
              <a:spcBef>
                <a:spcPct val="0"/>
              </a:spcBef>
              <a:buSzTx/>
              <a:buFontTx/>
              <a:buNone/>
              <a:tabLst>
                <a:tab pos="457200" algn="l"/>
              </a:tabLst>
            </a:pPr>
            <a:r>
              <a:rPr lang="en-US" altLang="en-US" sz="2000" smtClean="0">
                <a:solidFill>
                  <a:srgbClr val="33259B"/>
                </a:solidFill>
                <a:latin typeface="Arial" charset="0"/>
                <a:ea typeface="Times New Roman" pitchFamily="18" charset="0"/>
                <a:cs typeface="Arial" charset="0"/>
              </a:rPr>
              <a:t>    on Sullivan’s Island – to protect the entrance to Charleston</a:t>
            </a:r>
          </a:p>
          <a:p>
            <a:pPr marL="0" indent="0" algn="just">
              <a:lnSpc>
                <a:spcPct val="100000"/>
              </a:lnSpc>
              <a:spcBef>
                <a:spcPct val="0"/>
              </a:spcBef>
              <a:buSzTx/>
              <a:buFontTx/>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Construction of defenses started in March 1776 using palmetto logs 16 feet long, covered with sand.</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12192000" cy="1600200"/>
          </a:xfrm>
          <a:solidFill>
            <a:srgbClr val="33259B"/>
          </a:solidFill>
        </p:spPr>
        <p:txBody>
          <a:bodyPr/>
          <a:lstStyle/>
          <a:p>
            <a:pPr eaLnBrk="1" hangingPunct="1"/>
            <a:r>
              <a:rPr lang="en-US" smtClean="0"/>
              <a:t>Col. Christopher Gadsden and the Gadsden Flag</a:t>
            </a:r>
          </a:p>
        </p:txBody>
      </p:sp>
      <p:pic>
        <p:nvPicPr>
          <p:cNvPr id="4" name="Content Placeholder 3"/>
          <p:cNvPicPr>
            <a:picLocks noGrp="1" noChangeAspect="1"/>
          </p:cNvPicPr>
          <p:nvPr>
            <p:ph idx="1"/>
          </p:nvPr>
        </p:nvPicPr>
        <p:blipFill>
          <a:blip r:embed="rId2">
            <a:extLst>
              <a:ext uri="{28A0092B-C50C-407E-A947-70E740481C1C}"/>
            </a:extLst>
          </a:blip>
          <a:stretch>
            <a:fillRect/>
          </a:stretch>
        </p:blipFill>
        <p:spPr>
          <a:xfrm>
            <a:off x="1066800" y="2057400"/>
            <a:ext cx="3618597" cy="4572000"/>
          </a:xfrm>
          <a:ln w="88900" cap="sq" cmpd="thickThin">
            <a:solidFill>
              <a:srgbClr val="000000"/>
            </a:solidFill>
          </a:ln>
          <a:effectLst>
            <a:innerShdw blurRad="76200">
              <a:srgbClr val="000000"/>
            </a:innerShdw>
          </a:effectLst>
        </p:spPr>
      </p:pic>
      <p:pic>
        <p:nvPicPr>
          <p:cNvPr id="6" name="Picture 5"/>
          <p:cNvPicPr>
            <a:picLocks noChangeAspect="1"/>
          </p:cNvPicPr>
          <p:nvPr/>
        </p:nvPicPr>
        <p:blipFill>
          <a:blip r:embed="rId3"/>
          <a:stretch>
            <a:fillRect/>
          </a:stretch>
        </p:blipFill>
        <p:spPr>
          <a:xfrm>
            <a:off x="5715000" y="2552700"/>
            <a:ext cx="5057775" cy="3276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12192000" cy="1600200"/>
          </a:xfrm>
          <a:solidFill>
            <a:srgbClr val="33259B"/>
          </a:solidFill>
        </p:spPr>
        <p:txBody>
          <a:bodyPr/>
          <a:lstStyle/>
          <a:p>
            <a:pPr eaLnBrk="1" hangingPunct="1"/>
            <a:r>
              <a:rPr lang="en-US" smtClean="0"/>
              <a:t>June 1st</a:t>
            </a:r>
          </a:p>
        </p:txBody>
      </p:sp>
      <p:sp>
        <p:nvSpPr>
          <p:cNvPr id="18434" name="Rectangle 1"/>
          <p:cNvSpPr>
            <a:spLocks noGrp="1" noChangeArrowheads="1"/>
          </p:cNvSpPr>
          <p:nvPr>
            <p:ph idx="1"/>
          </p:nvPr>
        </p:nvSpPr>
        <p:spPr>
          <a:xfrm>
            <a:off x="152400" y="2133600"/>
            <a:ext cx="11049000" cy="3170238"/>
          </a:xfrm>
        </p:spPr>
        <p:txBody>
          <a:bodyPr anchor="ctr">
            <a:spAutoFit/>
          </a:bodyPr>
          <a:lstStyle/>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26 cannon were installed in gun platforms in the 500 feet long wall- 10 feet </a:t>
            </a:r>
          </a:p>
          <a:p>
            <a:pPr marL="0" indent="0" algn="just">
              <a:lnSpc>
                <a:spcPct val="100000"/>
              </a:lnSpc>
              <a:spcBef>
                <a:spcPct val="0"/>
              </a:spcBef>
              <a:buSzTx/>
              <a:buFont typeface="Arial" charset="0"/>
              <a:buNone/>
              <a:tabLst>
                <a:tab pos="457200" algn="l"/>
              </a:tabLst>
            </a:pPr>
            <a:r>
              <a:rPr lang="en-US" altLang="en-US" sz="2000" smtClean="0">
                <a:solidFill>
                  <a:srgbClr val="33259B"/>
                </a:solidFill>
                <a:latin typeface="Arial" charset="0"/>
                <a:ea typeface="Times New Roman" pitchFamily="18" charset="0"/>
                <a:cs typeface="Arial" charset="0"/>
              </a:rPr>
              <a:t>high – 1,125 troops</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British under command of Sir Peter Parker (Admiral) / Gen Henry Clinton </a:t>
            </a:r>
          </a:p>
          <a:p>
            <a:pPr marL="0" indent="0" algn="just">
              <a:lnSpc>
                <a:spcPct val="100000"/>
              </a:lnSpc>
              <a:spcBef>
                <a:spcPct val="0"/>
              </a:spcBef>
              <a:buSzTx/>
              <a:buFont typeface="Arial" charset="0"/>
              <a:buNone/>
              <a:tabLst>
                <a:tab pos="457200" algn="l"/>
              </a:tabLst>
            </a:pPr>
            <a:r>
              <a:rPr lang="en-US" altLang="en-US" sz="2000" smtClean="0">
                <a:solidFill>
                  <a:srgbClr val="33259B"/>
                </a:solidFill>
                <a:latin typeface="Arial" charset="0"/>
                <a:ea typeface="Times New Roman" pitchFamily="18" charset="0"/>
                <a:cs typeface="Arial" charset="0"/>
              </a:rPr>
              <a:t>(2,900 troops)</a:t>
            </a:r>
          </a:p>
          <a:p>
            <a:pPr marL="0" indent="0" algn="just">
              <a:lnSpc>
                <a:spcPct val="100000"/>
              </a:lnSpc>
              <a:spcBef>
                <a:spcPct val="0"/>
              </a:spcBef>
              <a:buSzTx/>
              <a:buFontTx/>
              <a:buChar char="•"/>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Order of Battle:  9 Man of War as well as ships of the line (7) =300 heavy cannon</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Battle Plan: Clinton to land troops on Long Island nearby and attack from the rear </a:t>
            </a:r>
          </a:p>
          <a:p>
            <a:pPr marL="0" indent="0" algn="just">
              <a:lnSpc>
                <a:spcPct val="100000"/>
              </a:lnSpc>
              <a:spcBef>
                <a:spcPct val="0"/>
              </a:spcBef>
              <a:buSzTx/>
              <a:buFont typeface="Arial" charset="0"/>
              <a:buNone/>
              <a:tabLst>
                <a:tab pos="457200" algn="l"/>
              </a:tabLst>
            </a:pPr>
            <a:r>
              <a:rPr lang="en-US" altLang="en-US" sz="2000" smtClean="0">
                <a:solidFill>
                  <a:srgbClr val="33259B"/>
                </a:solidFill>
                <a:latin typeface="Arial" charset="0"/>
                <a:ea typeface="Times New Roman" pitchFamily="18" charset="0"/>
                <a:cs typeface="Arial" charset="0"/>
              </a:rPr>
              <a:t>with 16 ships firing on Sullivan’s Island</a:t>
            </a:r>
          </a:p>
        </p:txBody>
      </p:sp>
      <p:pic>
        <p:nvPicPr>
          <p:cNvPr id="5" name="Picture 4"/>
          <p:cNvPicPr>
            <a:picLocks noChangeAspect="1"/>
          </p:cNvPicPr>
          <p:nvPr/>
        </p:nvPicPr>
        <p:blipFill>
          <a:blip r:embed="rId2" cstate="print">
            <a:extLst>
              <a:ext uri="{28A0092B-C50C-407E-A947-70E740481C1C}"/>
            </a:extLst>
          </a:blip>
          <a:stretch>
            <a:fillRect/>
          </a:stretch>
        </p:blipFill>
        <p:spPr>
          <a:xfrm>
            <a:off x="9982200" y="2322755"/>
            <a:ext cx="1828800" cy="2980944"/>
          </a:xfrm>
          <a:prstGeom prst="rect">
            <a:avLst/>
          </a:prstGeom>
          <a:ln w="88900" cap="sq" cmpd="thickThin">
            <a:solidFill>
              <a:srgbClr val="000000"/>
            </a:solidFill>
            <a:prstDash val="solid"/>
            <a:miter lim="800000"/>
          </a:ln>
          <a:effectLst>
            <a:innerShdw blurRad="76200">
              <a:srgbClr val="000000"/>
            </a:innerShdw>
          </a:effectLst>
        </p:spPr>
      </p:pic>
      <p:sp>
        <p:nvSpPr>
          <p:cNvPr id="18436" name="TextBox 5"/>
          <p:cNvSpPr txBox="1">
            <a:spLocks noChangeArrowheads="1"/>
          </p:cNvSpPr>
          <p:nvPr/>
        </p:nvSpPr>
        <p:spPr bwMode="auto">
          <a:xfrm>
            <a:off x="9982200" y="5638800"/>
            <a:ext cx="1897063" cy="369888"/>
          </a:xfrm>
          <a:prstGeom prst="rect">
            <a:avLst/>
          </a:prstGeom>
          <a:noFill/>
          <a:ln w="9525">
            <a:noFill/>
            <a:miter lim="800000"/>
            <a:headEnd/>
            <a:tailEnd/>
          </a:ln>
        </p:spPr>
        <p:txBody>
          <a:bodyPr>
            <a:spAutoFit/>
          </a:bodyPr>
          <a:lstStyle/>
          <a:p>
            <a:r>
              <a:rPr lang="en-US">
                <a:solidFill>
                  <a:srgbClr val="33259B"/>
                </a:solidFill>
                <a:latin typeface="Franklin Gothic Medium" pitchFamily="34" charset="0"/>
              </a:rPr>
              <a:t>Sir Peter Parker</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0"/>
            <a:ext cx="12192000" cy="1600200"/>
          </a:xfrm>
          <a:solidFill>
            <a:srgbClr val="33259B"/>
          </a:solidFill>
        </p:spPr>
        <p:txBody>
          <a:bodyPr/>
          <a:lstStyle/>
          <a:p>
            <a:pPr eaLnBrk="1" hangingPunct="1"/>
            <a:r>
              <a:rPr lang="en-US" smtClean="0"/>
              <a:t>June 2nd</a:t>
            </a:r>
          </a:p>
        </p:txBody>
      </p:sp>
      <p:sp>
        <p:nvSpPr>
          <p:cNvPr id="19458" name="Rectangle 1"/>
          <p:cNvSpPr>
            <a:spLocks noGrp="1" noChangeArrowheads="1"/>
          </p:cNvSpPr>
          <p:nvPr>
            <p:ph idx="1"/>
          </p:nvPr>
        </p:nvSpPr>
        <p:spPr>
          <a:xfrm>
            <a:off x="152400" y="2057400"/>
            <a:ext cx="11168063" cy="2246313"/>
          </a:xfrm>
        </p:spPr>
        <p:txBody>
          <a:bodyPr wrap="none" anchor="ctr">
            <a:spAutoFit/>
          </a:bodyPr>
          <a:lstStyle/>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General Charles Lee, commander of the Southern Department disapproved the construction </a:t>
            </a:r>
          </a:p>
          <a:p>
            <a:pPr marL="0" indent="0" algn="just">
              <a:lnSpc>
                <a:spcPct val="100000"/>
              </a:lnSpc>
              <a:spcBef>
                <a:spcPct val="0"/>
              </a:spcBef>
              <a:buSzTx/>
              <a:buFont typeface="Arial" charset="0"/>
              <a:buNone/>
              <a:tabLst>
                <a:tab pos="457200" algn="l"/>
              </a:tabLst>
            </a:pPr>
            <a:r>
              <a:rPr lang="en-US" altLang="en-US" sz="2000" smtClean="0">
                <a:solidFill>
                  <a:srgbClr val="33259B"/>
                </a:solidFill>
                <a:latin typeface="Arial" charset="0"/>
                <a:ea typeface="Times New Roman" pitchFamily="18" charset="0"/>
                <a:cs typeface="Arial" charset="0"/>
              </a:rPr>
              <a:t>but was overruled by Governor Rutledge.</a:t>
            </a:r>
          </a:p>
          <a:p>
            <a:pPr marL="0" indent="0" algn="just">
              <a:lnSpc>
                <a:spcPct val="100000"/>
              </a:lnSpc>
              <a:spcBef>
                <a:spcPct val="0"/>
              </a:spcBef>
              <a:buSzTx/>
              <a:buFont typeface="Arial" charset="0"/>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Work on the construction was speeded up but the rear wall was incomplete</a:t>
            </a:r>
          </a:p>
          <a:p>
            <a:pPr marL="0" indent="0" algn="just">
              <a:lnSpc>
                <a:spcPct val="100000"/>
              </a:lnSpc>
              <a:spcBef>
                <a:spcPct val="0"/>
              </a:spcBef>
              <a:buSzTx/>
              <a:buFontTx/>
              <a:buNone/>
              <a:tabLst>
                <a:tab pos="457200" algn="l"/>
              </a:tabLst>
            </a:pPr>
            <a:r>
              <a:rPr lang="en-US" altLang="en-US" sz="2000" smtClean="0">
                <a:solidFill>
                  <a:srgbClr val="33259B"/>
                </a:solidFill>
                <a:latin typeface="Arial" charset="0"/>
                <a:ea typeface="Times New Roman" pitchFamily="18" charset="0"/>
                <a:cs typeface="Arial" charset="0"/>
              </a:rPr>
              <a:t>and would be easy to capture if attacked from the rear.</a:t>
            </a:r>
          </a:p>
          <a:p>
            <a:pPr marL="0" indent="0" algn="just">
              <a:lnSpc>
                <a:spcPct val="100000"/>
              </a:lnSpc>
              <a:spcBef>
                <a:spcPct val="0"/>
              </a:spcBef>
              <a:buSzTx/>
              <a:buFontTx/>
              <a:buNone/>
              <a:tabLst>
                <a:tab pos="457200" algn="l"/>
              </a:tabLst>
            </a:pPr>
            <a:endParaRPr lang="en-US" altLang="en-US" sz="2000" smtClean="0">
              <a:solidFill>
                <a:srgbClr val="33259B"/>
              </a:solidFill>
              <a:latin typeface="Arial" charset="0"/>
              <a:ea typeface="Times New Roman" pitchFamily="18" charset="0"/>
              <a:cs typeface="Arial" charset="0"/>
            </a:endParaRPr>
          </a:p>
          <a:p>
            <a:pPr marL="0" indent="0" algn="just">
              <a:lnSpc>
                <a:spcPct val="100000"/>
              </a:lnSpc>
              <a:spcBef>
                <a:spcPct val="0"/>
              </a:spcBef>
              <a:buSzTx/>
              <a:buFontTx/>
              <a:buChar char="•"/>
              <a:tabLst>
                <a:tab pos="457200" algn="l"/>
              </a:tabLst>
            </a:pPr>
            <a:r>
              <a:rPr lang="en-US" altLang="en-US" sz="2000" smtClean="0">
                <a:solidFill>
                  <a:srgbClr val="33259B"/>
                </a:solidFill>
                <a:latin typeface="Arial" charset="0"/>
                <a:ea typeface="Times New Roman" pitchFamily="18" charset="0"/>
                <a:cs typeface="Arial" charset="0"/>
              </a:rPr>
              <a:t>Col William Thomson defended the extremity of Long Island where Clinton was expected to land.</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12192000" cy="1600200"/>
          </a:xfrm>
          <a:solidFill>
            <a:srgbClr val="33259B"/>
          </a:solidFill>
        </p:spPr>
        <p:txBody>
          <a:bodyPr/>
          <a:lstStyle/>
          <a:p>
            <a:pPr eaLnBrk="1" hangingPunct="1"/>
            <a:r>
              <a:rPr lang="en-US" smtClean="0"/>
              <a:t>June 26th</a:t>
            </a:r>
          </a:p>
        </p:txBody>
      </p:sp>
      <p:sp>
        <p:nvSpPr>
          <p:cNvPr id="3" name="Content Placeholder 2"/>
          <p:cNvSpPr>
            <a:spLocks noGrp="1"/>
          </p:cNvSpPr>
          <p:nvPr>
            <p:ph idx="1"/>
          </p:nvPr>
        </p:nvSpPr>
        <p:spPr>
          <a:xfrm>
            <a:off x="152400" y="1828800"/>
            <a:ext cx="9144000" cy="4572000"/>
          </a:xfrm>
        </p:spPr>
        <p:txBody>
          <a:bodyPr rtlCol="0">
            <a:normAutofit/>
          </a:bodyPr>
          <a:lstStyle/>
          <a:p>
            <a:pPr marL="0" indent="0" eaLnBrk="1" fontAlgn="auto" hangingPunct="1">
              <a:spcAft>
                <a:spcPts val="0"/>
              </a:spcAft>
              <a:buFont typeface="Arial" pitchFamily="34" charset="0"/>
              <a:buNone/>
              <a:defRPr/>
            </a:pPr>
            <a:r>
              <a:rPr lang="en-US" dirty="0">
                <a:solidFill>
                  <a:schemeClr val="tx1">
                    <a:lumMod val="75000"/>
                    <a:lumOff val="25000"/>
                  </a:schemeClr>
                </a:solidFill>
              </a:rPr>
              <a:t> </a:t>
            </a:r>
          </a:p>
          <a:p>
            <a:pPr eaLnBrk="1" fontAlgn="auto" hangingPunct="1">
              <a:spcAft>
                <a:spcPts val="0"/>
              </a:spcAft>
              <a:buFont typeface="Arial" pitchFamily="34" charset="0"/>
              <a:buChar char="▪"/>
              <a:defRPr/>
            </a:pPr>
            <a:r>
              <a:rPr lang="en-US" dirty="0">
                <a:solidFill>
                  <a:srgbClr val="33259B"/>
                </a:solidFill>
              </a:rPr>
              <a:t>British </a:t>
            </a:r>
            <a:r>
              <a:rPr lang="en-US" dirty="0" smtClean="0">
                <a:solidFill>
                  <a:srgbClr val="33259B"/>
                </a:solidFill>
              </a:rPr>
              <a:t>were ready</a:t>
            </a:r>
            <a:endParaRPr lang="en-US" dirty="0">
              <a:solidFill>
                <a:srgbClr val="33259B"/>
              </a:solidFill>
            </a:endParaRPr>
          </a:p>
        </p:txBody>
      </p:sp>
      <p:sp>
        <p:nvSpPr>
          <p:cNvPr id="20483" name="Rectangle 3"/>
          <p:cNvSpPr>
            <a:spLocks noChangeArrowheads="1"/>
          </p:cNvSpPr>
          <p:nvPr/>
        </p:nvSpPr>
        <p:spPr bwMode="auto">
          <a:xfrm>
            <a:off x="-1524000" y="2362200"/>
            <a:ext cx="8077200" cy="400050"/>
          </a:xfrm>
          <a:prstGeom prst="rect">
            <a:avLst/>
          </a:prstGeom>
          <a:noFill/>
          <a:ln w="9525">
            <a:noFill/>
            <a:miter lim="800000"/>
            <a:headEnd/>
            <a:tailEnd/>
          </a:ln>
        </p:spPr>
        <p:txBody>
          <a:bodyPr>
            <a:spAutoFit/>
          </a:bodyPr>
          <a:lstStyle/>
          <a:p>
            <a:pPr algn="just"/>
            <a:r>
              <a:rPr lang="en-US" sz="2000">
                <a:solidFill>
                  <a:srgbClr val="000000"/>
                </a:solidFill>
                <a:ea typeface="Times New Roman" pitchFamily="18" charset="0"/>
                <a:cs typeface="Arial" charset="0"/>
              </a:rPr>
              <a:t>  </a:t>
            </a:r>
          </a:p>
        </p:txBody>
      </p:sp>
      <p:pic>
        <p:nvPicPr>
          <p:cNvPr id="5" name="Picture 4"/>
          <p:cNvPicPr>
            <a:picLocks noChangeAspect="1"/>
          </p:cNvPicPr>
          <p:nvPr/>
        </p:nvPicPr>
        <p:blipFill>
          <a:blip r:embed="rId2">
            <a:extLst>
              <a:ext uri="{28A0092B-C50C-407E-A947-70E740481C1C}"/>
            </a:extLst>
          </a:blip>
          <a:stretch>
            <a:fillRect/>
          </a:stretch>
        </p:blipFill>
        <p:spPr>
          <a:xfrm>
            <a:off x="4688774" y="1966357"/>
            <a:ext cx="6512626" cy="4419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0"/>
            <a:ext cx="12192000" cy="1600200"/>
          </a:xfrm>
          <a:solidFill>
            <a:srgbClr val="33259B"/>
          </a:solidFill>
        </p:spPr>
        <p:txBody>
          <a:bodyPr/>
          <a:lstStyle/>
          <a:p>
            <a:pPr eaLnBrk="1" hangingPunct="1"/>
            <a:r>
              <a:rPr lang="en-US" smtClean="0"/>
              <a:t>June 27th</a:t>
            </a:r>
          </a:p>
        </p:txBody>
      </p:sp>
      <p:sp>
        <p:nvSpPr>
          <p:cNvPr id="3" name="Content Placeholder 2"/>
          <p:cNvSpPr>
            <a:spLocks noGrp="1"/>
          </p:cNvSpPr>
          <p:nvPr>
            <p:ph idx="1"/>
          </p:nvPr>
        </p:nvSpPr>
        <p:spPr>
          <a:xfrm>
            <a:off x="152400" y="1905000"/>
            <a:ext cx="9144000" cy="4572000"/>
          </a:xfrm>
        </p:spPr>
        <p:txBody>
          <a:bodyPr rtlCol="0">
            <a:normAutofit/>
          </a:bodyPr>
          <a:lstStyle/>
          <a:p>
            <a:pPr eaLnBrk="1" fontAlgn="auto" hangingPunct="1">
              <a:spcAft>
                <a:spcPts val="0"/>
              </a:spcAft>
              <a:buFont typeface="Arial" pitchFamily="34" charset="0"/>
              <a:buChar char="▪"/>
              <a:defRPr/>
            </a:pPr>
            <a:r>
              <a:rPr lang="en-US" sz="2000" dirty="0">
                <a:solidFill>
                  <a:srgbClr val="33259B"/>
                </a:solidFill>
                <a:latin typeface="Arial" panose="020B0604020202020204" pitchFamily="34" charset="0"/>
                <a:ea typeface="Times New Roman" panose="02020603050405020304" pitchFamily="18" charset="0"/>
                <a:cs typeface="Arial" panose="020B0604020202020204" pitchFamily="34" charset="0"/>
              </a:rPr>
              <a:t>British learn that the shallowest channel was 7 feet deep and were met with gunfire from Col Thomson’s gunners. - There will be no landing!</a:t>
            </a:r>
          </a:p>
          <a:p>
            <a:pPr marL="0" indent="0" eaLnBrk="1" fontAlgn="auto" hangingPunct="1">
              <a:spcAft>
                <a:spcPts val="0"/>
              </a:spcAft>
              <a:buFont typeface="Arial" pitchFamily="34" charset="0"/>
              <a:buNone/>
              <a:defRPr/>
            </a:pPr>
            <a:endParaRPr lang="en-US" dirty="0">
              <a:solidFill>
                <a:schemeClr val="tx1">
                  <a:lumMod val="75000"/>
                  <a:lumOff val="25000"/>
                </a:schemeClr>
              </a:solidFill>
            </a:endParaRPr>
          </a:p>
        </p:txBody>
      </p:sp>
      <p:pic>
        <p:nvPicPr>
          <p:cNvPr id="4" name="Picture 3"/>
          <p:cNvPicPr>
            <a:picLocks noChangeAspect="1"/>
          </p:cNvPicPr>
          <p:nvPr/>
        </p:nvPicPr>
        <p:blipFill>
          <a:blip r:embed="rId2" cstate="print">
            <a:extLst>
              <a:ext uri="{28A0092B-C50C-407E-A947-70E740481C1C}"/>
            </a:extLst>
          </a:blip>
          <a:stretch>
            <a:fillRect/>
          </a:stretch>
        </p:blipFill>
        <p:spPr>
          <a:xfrm>
            <a:off x="3048000" y="3200400"/>
            <a:ext cx="5104529"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12192000" cy="1600200"/>
          </a:xfrm>
          <a:solidFill>
            <a:srgbClr val="33259B"/>
          </a:solidFill>
        </p:spPr>
        <p:txBody>
          <a:bodyPr/>
          <a:lstStyle/>
          <a:p>
            <a:pPr eaLnBrk="1" hangingPunct="1"/>
            <a:r>
              <a:rPr lang="en-US" smtClean="0"/>
              <a:t>June 28th</a:t>
            </a:r>
          </a:p>
        </p:txBody>
      </p:sp>
      <p:sp>
        <p:nvSpPr>
          <p:cNvPr id="22530" name="Content Placeholder 2"/>
          <p:cNvSpPr>
            <a:spLocks noGrp="1"/>
          </p:cNvSpPr>
          <p:nvPr>
            <p:ph idx="1"/>
          </p:nvPr>
        </p:nvSpPr>
        <p:spPr>
          <a:xfrm>
            <a:off x="228600" y="2590800"/>
            <a:ext cx="10515600" cy="4572000"/>
          </a:xfrm>
        </p:spPr>
        <p:txBody>
          <a:bodyPr/>
          <a:lstStyle/>
          <a:p>
            <a:pPr eaLnBrk="1" hangingPunct="1"/>
            <a:r>
              <a:rPr lang="en-US" sz="2000" smtClean="0">
                <a:solidFill>
                  <a:srgbClr val="33259B"/>
                </a:solidFill>
                <a:latin typeface="Arial" charset="0"/>
                <a:cs typeface="Arial" charset="0"/>
              </a:rPr>
              <a:t>The Patriots had only 28 rounds for their 26 guns and limited gun powder</a:t>
            </a:r>
          </a:p>
          <a:p>
            <a:pPr eaLnBrk="1" hangingPunct="1"/>
            <a:r>
              <a:rPr lang="en-US" sz="2000" smtClean="0">
                <a:solidFill>
                  <a:srgbClr val="33259B"/>
                </a:solidFill>
                <a:latin typeface="Arial" charset="0"/>
                <a:cs typeface="Arial" charset="0"/>
              </a:rPr>
              <a:t>The tide literally turned against the British as the Pilots refused to bring the ships with their gunners as close as ordered in fear of running aground.  When the tide turned three of the ships ran aground</a:t>
            </a:r>
          </a:p>
          <a:p>
            <a:pPr eaLnBrk="1" hangingPunct="1"/>
            <a:r>
              <a:rPr lang="en-US" sz="2000" smtClean="0">
                <a:solidFill>
                  <a:srgbClr val="33259B"/>
                </a:solidFill>
                <a:latin typeface="Arial" charset="0"/>
                <a:cs typeface="Arial" charset="0"/>
              </a:rPr>
              <a:t>In the meantime, inexperienced gunners were pouring deadly fire into the British Fleet with terrible effect.  Every person on the quarter deck of the flagship was killed or wounded, including Sir Peter Parker who had his pants tore off by a splinter.  </a:t>
            </a:r>
          </a:p>
          <a:p>
            <a:pPr eaLnBrk="1" hangingPunct="1"/>
            <a:r>
              <a:rPr lang="en-US" sz="2000" smtClean="0">
                <a:solidFill>
                  <a:srgbClr val="33259B"/>
                </a:solidFill>
                <a:latin typeface="Arial" charset="0"/>
                <a:cs typeface="Arial" charset="0"/>
              </a:rPr>
              <a:t>British continued to bombard the fort with little effect as the soft, spongy palmetto logs absorbed the cannonballs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12192000" cy="1600200"/>
          </a:xfrm>
          <a:solidFill>
            <a:srgbClr val="33259B"/>
          </a:solidFill>
        </p:spPr>
        <p:txBody>
          <a:bodyPr/>
          <a:lstStyle/>
          <a:p>
            <a:pPr eaLnBrk="1" hangingPunct="1"/>
            <a:r>
              <a:rPr lang="en-US" smtClean="0"/>
              <a:t>June 28th</a:t>
            </a:r>
          </a:p>
        </p:txBody>
      </p:sp>
      <p:pic>
        <p:nvPicPr>
          <p:cNvPr id="8194" name="Picture 2" descr="https://thomsonpark.files.wordpress.com/2010/05/troop-disposition.jpg?w=936&amp;h=723">
            <a:hlinkClick r:id="rId2"/>
          </p:cNvPr>
          <p:cNvPicPr>
            <a:picLocks noGrp="1" noChangeAspect="1" noChangeArrowheads="1"/>
          </p:cNvPicPr>
          <p:nvPr>
            <p:ph idx="1"/>
          </p:nvPr>
        </p:nvPicPr>
        <p:blipFill>
          <a:blip r:embed="rId3">
            <a:extLst>
              <a:ext uri="{28A0092B-C50C-407E-A947-70E740481C1C}"/>
            </a:extLst>
          </a:blip>
          <a:srcRect/>
          <a:stretch>
            <a:fillRect/>
          </a:stretch>
        </p:blipFill>
        <p:spPr>
          <a:xfrm>
            <a:off x="1828800" y="1752600"/>
            <a:ext cx="8034528" cy="4870704"/>
          </a:xfrm>
          <a:ln w="88900" cap="sq" cmpd="thickThin">
            <a:solidFill>
              <a:srgbClr val="000000"/>
            </a:solidFill>
          </a:ln>
          <a:effectLst>
            <a:innerShdw blurRad="76200">
              <a:srgbClr val="000000"/>
            </a:innerShdw>
          </a:effectLst>
          <a:extLst>
            <a:ext uri="{909E8E84-426E-40DD-AFC4-6F175D3DCCD1}"/>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22</TotalTime>
  <Words>702</Words>
  <Application>Microsoft Office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3</vt:i4>
      </vt:variant>
      <vt:variant>
        <vt:lpstr>Design Template</vt:lpstr>
      </vt:variant>
      <vt:variant>
        <vt:i4>7</vt:i4>
      </vt:variant>
      <vt:variant>
        <vt:lpstr>Slide Titles</vt:lpstr>
      </vt:variant>
      <vt:variant>
        <vt:i4>15</vt:i4>
      </vt:variant>
    </vt:vector>
  </HeadingPairs>
  <TitlesOfParts>
    <vt:vector size="25" baseType="lpstr">
      <vt:lpstr>Arial</vt:lpstr>
      <vt:lpstr>Franklin Gothic Medium</vt:lpstr>
      <vt:lpstr>Times New Roman</vt:lpstr>
      <vt:lpstr>Medical Health 16x9</vt:lpstr>
      <vt:lpstr>Medical Health 16x9</vt:lpstr>
      <vt:lpstr>Medical Health 16x9</vt:lpstr>
      <vt:lpstr>Medical Health 16x9</vt:lpstr>
      <vt:lpstr>Medical Health 16x9</vt:lpstr>
      <vt:lpstr>Medical Health 16x9</vt:lpstr>
      <vt:lpstr>Medical Health 16x9</vt:lpstr>
      <vt:lpstr>Carolina Day  aka… The Battle of Sullivan’s Island</vt:lpstr>
      <vt:lpstr>Preparing for Battle</vt:lpstr>
      <vt:lpstr>Col. Christopher Gadsden and the Gadsden Flag</vt:lpstr>
      <vt:lpstr>June 1st</vt:lpstr>
      <vt:lpstr>June 2nd</vt:lpstr>
      <vt:lpstr>June 26th</vt:lpstr>
      <vt:lpstr>June 27th</vt:lpstr>
      <vt:lpstr>June 28th</vt:lpstr>
      <vt:lpstr>June 28th</vt:lpstr>
      <vt:lpstr>June 28th</vt:lpstr>
      <vt:lpstr>June 28th</vt:lpstr>
      <vt:lpstr>Sgt. William Jasper</vt:lpstr>
      <vt:lpstr>Col. William Moultrie and The Moultrie Flag</vt:lpstr>
      <vt:lpstr> June 28th</vt:lpstr>
      <vt:lpstr>After the Battle of Sullivan’s Island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 Day  aka… The Battle of Sullivan’s Island</dc:title>
  <dc:creator/>
  <cp:keywords/>
  <cp:lastModifiedBy/>
  <cp:revision>3</cp:revision>
  <dcterms:created xsi:type="dcterms:W3CDTF">2016-02-22T23:28:35Z</dcterms:created>
  <dcterms:modified xsi:type="dcterms:W3CDTF">2016-03-21T12:52:31Z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